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3" r:id="rId2"/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1DC78-A243-DC41-ADD3-2D46D5382C0E}" type="datetimeFigureOut">
              <a:rPr lang="en-US" smtClean="0"/>
              <a:pPr/>
              <a:t>11/3/2014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1A9A-971B-8A4C-B92E-BFAB12541A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87638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1DC78-A243-DC41-ADD3-2D46D5382C0E}" type="datetimeFigureOut">
              <a:rPr lang="en-US" smtClean="0"/>
              <a:pPr/>
              <a:t>11/3/2014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1A9A-971B-8A4C-B92E-BFAB12541A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9001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1DC78-A243-DC41-ADD3-2D46D5382C0E}" type="datetimeFigureOut">
              <a:rPr lang="en-US" smtClean="0"/>
              <a:pPr/>
              <a:t>11/3/2014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1A9A-971B-8A4C-B92E-BFAB12541A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50396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1DC78-A243-DC41-ADD3-2D46D5382C0E}" type="datetimeFigureOut">
              <a:rPr lang="en-US" smtClean="0"/>
              <a:pPr/>
              <a:t>11/3/2014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1A9A-971B-8A4C-B92E-BFAB12541A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02515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1DC78-A243-DC41-ADD3-2D46D5382C0E}" type="datetimeFigureOut">
              <a:rPr lang="en-US" smtClean="0"/>
              <a:pPr/>
              <a:t>11/3/2014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1A9A-971B-8A4C-B92E-BFAB12541A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64635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1DC78-A243-DC41-ADD3-2D46D5382C0E}" type="datetimeFigureOut">
              <a:rPr lang="en-US" smtClean="0"/>
              <a:pPr/>
              <a:t>11/3/2014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1A9A-971B-8A4C-B92E-BFAB12541A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43105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1DC78-A243-DC41-ADD3-2D46D5382C0E}" type="datetimeFigureOut">
              <a:rPr lang="en-US" smtClean="0"/>
              <a:pPr/>
              <a:t>11/3/2014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1A9A-971B-8A4C-B92E-BFAB12541A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60690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1DC78-A243-DC41-ADD3-2D46D5382C0E}" type="datetimeFigureOut">
              <a:rPr lang="en-US" smtClean="0"/>
              <a:pPr/>
              <a:t>11/3/2014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1A9A-971B-8A4C-B92E-BFAB12541A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676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1DC78-A243-DC41-ADD3-2D46D5382C0E}" type="datetimeFigureOut">
              <a:rPr lang="en-US" smtClean="0"/>
              <a:pPr/>
              <a:t>11/3/2014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1A9A-971B-8A4C-B92E-BFAB12541A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10632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1DC78-A243-DC41-ADD3-2D46D5382C0E}" type="datetimeFigureOut">
              <a:rPr lang="en-US" smtClean="0"/>
              <a:pPr/>
              <a:t>11/3/2014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1A9A-971B-8A4C-B92E-BFAB12541A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54105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1DC78-A243-DC41-ADD3-2D46D5382C0E}" type="datetimeFigureOut">
              <a:rPr lang="en-US" smtClean="0"/>
              <a:pPr/>
              <a:t>11/3/2014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B1A9A-971B-8A4C-B92E-BFAB12541A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30801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1DC78-A243-DC41-ADD3-2D46D5382C0E}" type="datetimeFigureOut">
              <a:rPr lang="en-US" smtClean="0"/>
              <a:pPr/>
              <a:t>11/3/2014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AB1A9A-971B-8A4C-B92E-BFAB12541A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44098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KEWAJIBAN PEMENUHAN PERSYARATAN KUALIFIKASI AKADEMIK MINIMAL BAGI DOSEN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6493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1155" y="553147"/>
            <a:ext cx="8194008" cy="5551958"/>
          </a:xfrm>
        </p:spPr>
        <p:txBody>
          <a:bodyPr>
            <a:normAutofit/>
          </a:bodyPr>
          <a:lstStyle/>
          <a:p>
            <a:pPr algn="just"/>
            <a:r>
              <a:rPr lang="en-US" dirty="0" err="1" smtClean="0">
                <a:solidFill>
                  <a:schemeClr val="tx1"/>
                </a:solidFill>
              </a:rPr>
              <a:t>Dosen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Wajib</a:t>
            </a:r>
            <a:r>
              <a:rPr lang="en-US" dirty="0" smtClean="0">
                <a:solidFill>
                  <a:schemeClr val="tx1"/>
                </a:solidFill>
              </a:rPr>
              <a:t>:</a:t>
            </a:r>
          </a:p>
          <a:p>
            <a:pPr marL="635000" indent="-635000" algn="just">
              <a:buAutoNum type="arabicPeriod"/>
            </a:pPr>
            <a:r>
              <a:rPr lang="en-US" dirty="0" err="1" smtClean="0">
                <a:solidFill>
                  <a:schemeClr val="tx1"/>
                </a:solidFill>
              </a:rPr>
              <a:t>memiliki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kualifikasi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akademik</a:t>
            </a:r>
            <a:endParaRPr lang="en-US" dirty="0" smtClean="0">
              <a:solidFill>
                <a:schemeClr val="tx1"/>
              </a:solidFill>
            </a:endParaRPr>
          </a:p>
          <a:p>
            <a:pPr marL="635000" indent="-635000" algn="just">
              <a:buAutoNum type="arabicPeriod"/>
            </a:pPr>
            <a:r>
              <a:rPr lang="en-US" dirty="0" err="1" smtClean="0">
                <a:solidFill>
                  <a:schemeClr val="tx1"/>
                </a:solidFill>
              </a:rPr>
              <a:t>memiliki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kompetensi</a:t>
            </a:r>
            <a:endParaRPr lang="en-US" dirty="0" smtClean="0">
              <a:solidFill>
                <a:schemeClr val="tx1"/>
              </a:solidFill>
            </a:endParaRPr>
          </a:p>
          <a:p>
            <a:pPr marL="635000" indent="-635000" algn="just">
              <a:buAutoNum type="arabicPeriod"/>
            </a:pPr>
            <a:r>
              <a:rPr lang="en-US" dirty="0" err="1" smtClean="0">
                <a:solidFill>
                  <a:schemeClr val="tx1"/>
                </a:solidFill>
              </a:rPr>
              <a:t>Memiliki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sertifikat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pendidik</a:t>
            </a:r>
            <a:endParaRPr lang="en-US" dirty="0" smtClean="0">
              <a:solidFill>
                <a:schemeClr val="tx1"/>
              </a:solidFill>
            </a:endParaRPr>
          </a:p>
          <a:p>
            <a:pPr marL="635000" indent="-635000" algn="just">
              <a:buAutoNum type="arabicPeriod"/>
            </a:pPr>
            <a:r>
              <a:rPr lang="en-US" dirty="0" err="1" smtClean="0">
                <a:solidFill>
                  <a:schemeClr val="tx1"/>
                </a:solidFill>
              </a:rPr>
              <a:t>Sehat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jasmani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rohani</a:t>
            </a:r>
            <a:endParaRPr lang="en-US" dirty="0" smtClean="0">
              <a:solidFill>
                <a:schemeClr val="tx1"/>
              </a:solidFill>
            </a:endParaRPr>
          </a:p>
          <a:p>
            <a:pPr marL="635000" indent="-635000" algn="just">
              <a:buAutoNum type="arabicPeriod"/>
            </a:pPr>
            <a:r>
              <a:rPr lang="en-US" dirty="0" err="1" smtClean="0">
                <a:solidFill>
                  <a:schemeClr val="tx1"/>
                </a:solidFill>
              </a:rPr>
              <a:t>Memiliki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kemampuan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untuk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mewujudkan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tujuan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pendidikan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nasional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841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17044"/>
            <a:ext cx="8229600" cy="54091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err="1" smtClean="0"/>
              <a:t>Kualifikasi</a:t>
            </a:r>
            <a:r>
              <a:rPr lang="en-US" dirty="0" smtClean="0"/>
              <a:t> </a:t>
            </a:r>
            <a:r>
              <a:rPr lang="en-US" dirty="0" err="1" smtClean="0"/>
              <a:t>Akademik</a:t>
            </a:r>
            <a:r>
              <a:rPr lang="en-US" dirty="0" smtClean="0"/>
              <a:t> minimum</a:t>
            </a:r>
          </a:p>
          <a:p>
            <a:pPr marL="717550" indent="-717550">
              <a:buAutoNum type="alphaLcPeriod"/>
            </a:pPr>
            <a:r>
              <a:rPr lang="en-US" dirty="0" err="1" smtClean="0"/>
              <a:t>Lulusan</a:t>
            </a:r>
            <a:r>
              <a:rPr lang="en-US" dirty="0" smtClean="0"/>
              <a:t> program magister </a:t>
            </a:r>
            <a:r>
              <a:rPr lang="en-US" dirty="0" err="1" smtClean="0"/>
              <a:t>untuk</a:t>
            </a:r>
            <a:r>
              <a:rPr lang="en-US" dirty="0" smtClean="0"/>
              <a:t> program diploma </a:t>
            </a:r>
            <a:r>
              <a:rPr lang="en-US" dirty="0" err="1" smtClean="0"/>
              <a:t>atau</a:t>
            </a:r>
            <a:r>
              <a:rPr lang="en-US" dirty="0" smtClean="0"/>
              <a:t> program </a:t>
            </a:r>
            <a:r>
              <a:rPr lang="en-US" dirty="0" err="1" smtClean="0"/>
              <a:t>sarjana</a:t>
            </a:r>
            <a:r>
              <a:rPr lang="en-US" dirty="0" smtClean="0"/>
              <a:t>; </a:t>
            </a:r>
            <a:r>
              <a:rPr lang="en-US" dirty="0" err="1" smtClean="0"/>
              <a:t>dan</a:t>
            </a:r>
            <a:r>
              <a:rPr lang="en-US" dirty="0" smtClean="0"/>
              <a:t>,</a:t>
            </a:r>
          </a:p>
          <a:p>
            <a:pPr marL="717550" indent="-717550">
              <a:buAutoNum type="alphaLcPeriod"/>
            </a:pPr>
            <a:endParaRPr lang="en-US" dirty="0" smtClean="0"/>
          </a:p>
          <a:p>
            <a:pPr marL="717550" indent="-717550">
              <a:buAutoNum type="alphaLcPeriod"/>
            </a:pPr>
            <a:r>
              <a:rPr lang="en-US" dirty="0" err="1" smtClean="0"/>
              <a:t>Lulusan</a:t>
            </a:r>
            <a:r>
              <a:rPr lang="en-US" dirty="0" smtClean="0"/>
              <a:t> program </a:t>
            </a:r>
            <a:r>
              <a:rPr lang="en-US" dirty="0" err="1" smtClean="0"/>
              <a:t>doktor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program </a:t>
            </a:r>
            <a:r>
              <a:rPr lang="en-US" dirty="0" err="1" smtClean="0"/>
              <a:t>pascasarjana</a:t>
            </a:r>
            <a:endParaRPr lang="en-US" dirty="0" smtClean="0"/>
          </a:p>
          <a:p>
            <a:pPr marL="717550" indent="-717550">
              <a:buAutoNum type="alphaLcPeriod"/>
            </a:pPr>
            <a:endParaRPr lang="en-US" dirty="0"/>
          </a:p>
          <a:p>
            <a:pPr marL="0" indent="0">
              <a:buNone/>
            </a:pPr>
            <a:r>
              <a:rPr lang="en-US" dirty="0" err="1" smtClean="0"/>
              <a:t>Kualifikasi</a:t>
            </a:r>
            <a:r>
              <a:rPr lang="en-US" dirty="0" smtClean="0"/>
              <a:t> </a:t>
            </a:r>
            <a:r>
              <a:rPr lang="en-US" dirty="0" err="1" smtClean="0"/>
              <a:t>akademik</a:t>
            </a:r>
            <a:r>
              <a:rPr lang="en-US" dirty="0" smtClean="0"/>
              <a:t> minimum </a:t>
            </a:r>
            <a:r>
              <a:rPr lang="en-US" dirty="0" err="1" smtClean="0"/>
              <a:t>diperoleh</a:t>
            </a:r>
            <a:r>
              <a:rPr lang="en-US" dirty="0" smtClean="0"/>
              <a:t> </a:t>
            </a:r>
            <a:r>
              <a:rPr lang="en-US" dirty="0" err="1" smtClean="0"/>
              <a:t>melalui</a:t>
            </a:r>
            <a:r>
              <a:rPr lang="en-US" dirty="0" smtClean="0"/>
              <a:t> program </a:t>
            </a:r>
            <a:r>
              <a:rPr lang="en-US" dirty="0" err="1" smtClean="0"/>
              <a:t>pascasarjana</a:t>
            </a:r>
            <a:r>
              <a:rPr lang="en-US" dirty="0" smtClean="0"/>
              <a:t> yang </a:t>
            </a:r>
            <a:r>
              <a:rPr lang="en-US" dirty="0" err="1" smtClean="0"/>
              <a:t>terakreditasi</a:t>
            </a:r>
            <a:r>
              <a:rPr lang="en-US" dirty="0" smtClean="0"/>
              <a:t> </a:t>
            </a:r>
            <a:r>
              <a:rPr lang="en-US" dirty="0" err="1" smtClean="0"/>
              <a:t>sesuai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bidang</a:t>
            </a:r>
            <a:r>
              <a:rPr lang="en-US" dirty="0" smtClean="0"/>
              <a:t> </a:t>
            </a:r>
            <a:r>
              <a:rPr lang="en-US" dirty="0" err="1" smtClean="0"/>
              <a:t>keahlian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99414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2660"/>
            <a:ext cx="8229600" cy="559350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err="1" smtClean="0"/>
              <a:t>Sertifikat</a:t>
            </a:r>
            <a:r>
              <a:rPr lang="en-US" dirty="0" smtClean="0"/>
              <a:t> </a:t>
            </a:r>
            <a:r>
              <a:rPr lang="en-US" dirty="0" err="1" smtClean="0"/>
              <a:t>Pendidik</a:t>
            </a:r>
            <a:r>
              <a:rPr lang="en-US" dirty="0" smtClean="0"/>
              <a:t> </a:t>
            </a:r>
            <a:r>
              <a:rPr lang="en-US" dirty="0" err="1" smtClean="0"/>
              <a:t>diberikan</a:t>
            </a:r>
            <a:r>
              <a:rPr lang="en-US" dirty="0" smtClean="0"/>
              <a:t> </a:t>
            </a:r>
            <a:r>
              <a:rPr lang="en-US" dirty="0" err="1" smtClean="0"/>
              <a:t>apabila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endParaRPr lang="en-US" dirty="0" smtClean="0"/>
          </a:p>
          <a:p>
            <a:pPr marL="635000" indent="-635000">
              <a:buAutoNum type="alphaLcPeriod"/>
            </a:pPr>
            <a:r>
              <a:rPr lang="en-US" dirty="0" err="1" smtClean="0"/>
              <a:t>Memiliki</a:t>
            </a:r>
            <a:r>
              <a:rPr lang="en-US" dirty="0" smtClean="0"/>
              <a:t> </a:t>
            </a:r>
            <a:r>
              <a:rPr lang="en-US" dirty="0" err="1" smtClean="0"/>
              <a:t>masa</a:t>
            </a:r>
            <a:r>
              <a:rPr lang="en-US" dirty="0" smtClean="0"/>
              <a:t> </a:t>
            </a:r>
            <a:r>
              <a:rPr lang="en-US" dirty="0" err="1" smtClean="0"/>
              <a:t>kerja</a:t>
            </a:r>
            <a:r>
              <a:rPr lang="en-US" dirty="0" smtClean="0"/>
              <a:t> </a:t>
            </a:r>
            <a:r>
              <a:rPr lang="en-US" dirty="0" err="1" smtClean="0"/>
              <a:t>sebagai</a:t>
            </a:r>
            <a:r>
              <a:rPr lang="en-US" dirty="0" smtClean="0"/>
              <a:t> </a:t>
            </a:r>
            <a:r>
              <a:rPr lang="en-US" dirty="0" err="1" smtClean="0"/>
              <a:t>pendidik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PT </a:t>
            </a:r>
            <a:r>
              <a:rPr lang="en-US" dirty="0" err="1" smtClean="0"/>
              <a:t>sekurang-kurangnya</a:t>
            </a:r>
            <a:r>
              <a:rPr lang="en-US" dirty="0" smtClean="0"/>
              <a:t> 2 </a:t>
            </a:r>
            <a:r>
              <a:rPr lang="en-US" dirty="0" err="1" smtClean="0"/>
              <a:t>tahun</a:t>
            </a:r>
            <a:endParaRPr lang="en-US" dirty="0" smtClean="0"/>
          </a:p>
          <a:p>
            <a:pPr marL="635000" indent="-635000">
              <a:buAutoNum type="alphaLcPeriod"/>
            </a:pPr>
            <a:endParaRPr lang="en-US" dirty="0" smtClean="0"/>
          </a:p>
          <a:p>
            <a:pPr marL="635000" indent="-635000">
              <a:buAutoNum type="alphaLcPeriod"/>
            </a:pPr>
            <a:r>
              <a:rPr lang="en-US" dirty="0" err="1" smtClean="0"/>
              <a:t>Memiliki</a:t>
            </a:r>
            <a:r>
              <a:rPr lang="en-US" dirty="0" smtClean="0"/>
              <a:t> </a:t>
            </a:r>
            <a:r>
              <a:rPr lang="en-US" dirty="0" err="1" smtClean="0"/>
              <a:t>jabatan</a:t>
            </a:r>
            <a:r>
              <a:rPr lang="en-US" dirty="0" smtClean="0"/>
              <a:t> </a:t>
            </a:r>
            <a:r>
              <a:rPr lang="en-US" dirty="0" err="1" smtClean="0"/>
              <a:t>akademik</a:t>
            </a:r>
            <a:r>
              <a:rPr lang="en-US" dirty="0" smtClean="0"/>
              <a:t> </a:t>
            </a:r>
            <a:r>
              <a:rPr lang="en-US" dirty="0" err="1" smtClean="0"/>
              <a:t>sekurang-kurangnya</a:t>
            </a:r>
            <a:r>
              <a:rPr lang="en-US" dirty="0" smtClean="0"/>
              <a:t>  </a:t>
            </a:r>
            <a:r>
              <a:rPr lang="en-US" dirty="0" err="1" smtClean="0"/>
              <a:t>asisten</a:t>
            </a:r>
            <a:r>
              <a:rPr lang="en-US" dirty="0" smtClean="0"/>
              <a:t> </a:t>
            </a:r>
            <a:r>
              <a:rPr lang="en-US" dirty="0" err="1" smtClean="0"/>
              <a:t>ahli</a:t>
            </a:r>
            <a:endParaRPr lang="en-US" dirty="0"/>
          </a:p>
          <a:p>
            <a:pPr marL="635000" indent="-635000">
              <a:buAutoNum type="alphaLcPeriod"/>
            </a:pPr>
            <a:endParaRPr lang="en-US" dirty="0" smtClean="0"/>
          </a:p>
          <a:p>
            <a:pPr marL="635000" indent="-635000">
              <a:buAutoNum type="alphaLcPeriod"/>
            </a:pPr>
            <a:r>
              <a:rPr lang="en-US" dirty="0" smtClean="0"/>
              <a:t>Lulus </a:t>
            </a:r>
            <a:r>
              <a:rPr lang="en-US" dirty="0" err="1" smtClean="0"/>
              <a:t>sertifikasi</a:t>
            </a:r>
            <a:r>
              <a:rPr lang="en-US" dirty="0" smtClean="0"/>
              <a:t> </a:t>
            </a:r>
            <a:r>
              <a:rPr lang="en-US" dirty="0" err="1" smtClean="0"/>
              <a:t>dosen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2490919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73634"/>
            <a:ext cx="8229600" cy="555252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err="1" smtClean="0"/>
              <a:t>Kewajiban</a:t>
            </a:r>
            <a:r>
              <a:rPr lang="en-US" dirty="0" smtClean="0"/>
              <a:t> </a:t>
            </a:r>
            <a:r>
              <a:rPr lang="en-US" dirty="0" err="1" smtClean="0"/>
              <a:t>profesionalitas</a:t>
            </a:r>
            <a:r>
              <a:rPr lang="en-US" dirty="0" smtClean="0"/>
              <a:t> </a:t>
            </a:r>
          </a:p>
          <a:p>
            <a:pPr marL="635000" indent="-635000">
              <a:buAutoNum type="arabicPlain"/>
            </a:pPr>
            <a:r>
              <a:rPr lang="en-US" dirty="0" err="1" smtClean="0"/>
              <a:t>Melaksanakan</a:t>
            </a:r>
            <a:r>
              <a:rPr lang="en-US" dirty="0" smtClean="0"/>
              <a:t> </a:t>
            </a:r>
            <a:r>
              <a:rPr lang="en-US" dirty="0" err="1" smtClean="0"/>
              <a:t>tridharma</a:t>
            </a:r>
            <a:r>
              <a:rPr lang="en-US" dirty="0" smtClean="0"/>
              <a:t> PT</a:t>
            </a:r>
          </a:p>
          <a:p>
            <a:pPr marL="635000" indent="-635000">
              <a:buAutoNum type="arabicPlain"/>
            </a:pPr>
            <a:r>
              <a:rPr lang="en-US" dirty="0" err="1" smtClean="0"/>
              <a:t>Merencanakan</a:t>
            </a:r>
            <a:r>
              <a:rPr lang="en-US" dirty="0" smtClean="0"/>
              <a:t>, </a:t>
            </a:r>
            <a:r>
              <a:rPr lang="en-US" dirty="0" err="1" smtClean="0"/>
              <a:t>melaksanakan</a:t>
            </a:r>
            <a:r>
              <a:rPr lang="en-US" dirty="0" smtClean="0"/>
              <a:t> proses </a:t>
            </a:r>
            <a:r>
              <a:rPr lang="en-US" dirty="0" err="1" smtClean="0"/>
              <a:t>pembelajaran</a:t>
            </a:r>
            <a:r>
              <a:rPr lang="en-US" dirty="0" smtClean="0"/>
              <a:t>, </a:t>
            </a:r>
            <a:r>
              <a:rPr lang="en-US" dirty="0" err="1" smtClean="0"/>
              <a:t>serta</a:t>
            </a:r>
            <a:r>
              <a:rPr lang="en-US" dirty="0" smtClean="0"/>
              <a:t> </a:t>
            </a:r>
            <a:r>
              <a:rPr lang="en-US" dirty="0" err="1" smtClean="0"/>
              <a:t>menilai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mengevaluasi</a:t>
            </a:r>
            <a:r>
              <a:rPr lang="en-US" dirty="0" smtClean="0"/>
              <a:t> </a:t>
            </a:r>
            <a:r>
              <a:rPr lang="en-US" dirty="0" err="1" smtClean="0"/>
              <a:t>hasil</a:t>
            </a:r>
            <a:r>
              <a:rPr lang="en-US" dirty="0" smtClean="0"/>
              <a:t> </a:t>
            </a:r>
            <a:r>
              <a:rPr lang="en-US" dirty="0" err="1" smtClean="0"/>
              <a:t>pembelajaran</a:t>
            </a:r>
            <a:endParaRPr lang="en-US" dirty="0" smtClean="0"/>
          </a:p>
          <a:p>
            <a:pPr marL="635000" indent="-635000">
              <a:buAutoNum type="arabicPlain"/>
            </a:pPr>
            <a:r>
              <a:rPr lang="en-US" dirty="0" err="1" smtClean="0"/>
              <a:t>Meningkatkan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mengembangkan</a:t>
            </a:r>
            <a:r>
              <a:rPr lang="en-US" dirty="0" smtClean="0"/>
              <a:t> </a:t>
            </a:r>
            <a:r>
              <a:rPr lang="en-US" dirty="0" err="1" smtClean="0"/>
              <a:t>kualifikasi</a:t>
            </a:r>
            <a:r>
              <a:rPr lang="en-US" dirty="0" smtClean="0"/>
              <a:t> </a:t>
            </a:r>
            <a:r>
              <a:rPr lang="en-US" dirty="0" err="1" smtClean="0"/>
              <a:t>akademik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kompetensi</a:t>
            </a:r>
            <a:r>
              <a:rPr lang="en-US" dirty="0" smtClean="0"/>
              <a:t> </a:t>
            </a:r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 smtClean="0"/>
              <a:t>berkelanjutan</a:t>
            </a:r>
            <a:endParaRPr lang="en-US" dirty="0" smtClean="0"/>
          </a:p>
          <a:p>
            <a:pPr marL="635000" indent="-635000">
              <a:buAutoNum type="arabicPlain"/>
            </a:pPr>
            <a:r>
              <a:rPr lang="en-US" dirty="0" err="1" smtClean="0"/>
              <a:t>Bertindak</a:t>
            </a:r>
            <a:r>
              <a:rPr lang="en-US" dirty="0" smtClean="0"/>
              <a:t> </a:t>
            </a:r>
            <a:r>
              <a:rPr lang="en-US" dirty="0" err="1" smtClean="0"/>
              <a:t>obyektif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diskriminatif</a:t>
            </a:r>
            <a:endParaRPr lang="en-US" dirty="0" smtClean="0"/>
          </a:p>
          <a:p>
            <a:pPr marL="635000" indent="-635000">
              <a:buAutoNum type="arabicPlain"/>
            </a:pPr>
            <a:r>
              <a:rPr lang="en-US" dirty="0" err="1" smtClean="0"/>
              <a:t>Menjunjung</a:t>
            </a:r>
            <a:r>
              <a:rPr lang="en-US" dirty="0" smtClean="0"/>
              <a:t> </a:t>
            </a:r>
            <a:r>
              <a:rPr lang="en-US" dirty="0" err="1" smtClean="0"/>
              <a:t>tinggi</a:t>
            </a:r>
            <a:r>
              <a:rPr lang="en-US" dirty="0" smtClean="0"/>
              <a:t> </a:t>
            </a:r>
            <a:r>
              <a:rPr lang="en-US" dirty="0" err="1" smtClean="0"/>
              <a:t>peraturan</a:t>
            </a:r>
            <a:r>
              <a:rPr lang="en-US" dirty="0" smtClean="0"/>
              <a:t> </a:t>
            </a:r>
            <a:r>
              <a:rPr lang="en-US" dirty="0" err="1" smtClean="0"/>
              <a:t>perundang-undangan</a:t>
            </a:r>
            <a:r>
              <a:rPr lang="en-US" dirty="0" smtClean="0"/>
              <a:t>, </a:t>
            </a:r>
            <a:r>
              <a:rPr lang="en-US" dirty="0" err="1" smtClean="0"/>
              <a:t>hukum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kode</a:t>
            </a:r>
            <a:r>
              <a:rPr lang="en-US" dirty="0" smtClean="0"/>
              <a:t> </a:t>
            </a:r>
            <a:r>
              <a:rPr lang="en-US" dirty="0" err="1" smtClean="0"/>
              <a:t>etik</a:t>
            </a:r>
            <a:r>
              <a:rPr lang="en-US" dirty="0" smtClean="0"/>
              <a:t> </a:t>
            </a:r>
            <a:r>
              <a:rPr lang="en-US" dirty="0" err="1" smtClean="0"/>
              <a:t>serta</a:t>
            </a:r>
            <a:r>
              <a:rPr lang="en-US" dirty="0" smtClean="0"/>
              <a:t> </a:t>
            </a:r>
            <a:r>
              <a:rPr lang="en-US" dirty="0" err="1" smtClean="0"/>
              <a:t>nilai-nilai</a:t>
            </a:r>
            <a:r>
              <a:rPr lang="en-US" dirty="0" smtClean="0"/>
              <a:t> agama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etika</a:t>
            </a:r>
            <a:endParaRPr lang="en-US" dirty="0" smtClean="0"/>
          </a:p>
          <a:p>
            <a:pPr marL="635000" indent="-635000">
              <a:buAutoNum type="arabicPlain"/>
            </a:pPr>
            <a:r>
              <a:rPr lang="en-US" dirty="0" err="1" smtClean="0"/>
              <a:t>Memelihara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memupuk</a:t>
            </a:r>
            <a:r>
              <a:rPr lang="en-US" dirty="0" smtClean="0"/>
              <a:t> </a:t>
            </a:r>
            <a:r>
              <a:rPr lang="en-US" dirty="0" err="1" smtClean="0"/>
              <a:t>persatuan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kesatuan</a:t>
            </a:r>
            <a:r>
              <a:rPr lang="en-US" dirty="0" smtClean="0"/>
              <a:t> </a:t>
            </a:r>
            <a:r>
              <a:rPr lang="en-US" dirty="0" err="1" smtClean="0"/>
              <a:t>bangsa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35209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0712"/>
            <a:ext cx="8229600" cy="5675451"/>
          </a:xfrm>
        </p:spPr>
        <p:txBody>
          <a:bodyPr/>
          <a:lstStyle/>
          <a:p>
            <a:pPr marL="0" indent="0">
              <a:buNone/>
            </a:pPr>
            <a:r>
              <a:rPr lang="en-US" dirty="0" err="1" smtClean="0"/>
              <a:t>Ketentuan</a:t>
            </a:r>
            <a:r>
              <a:rPr lang="en-US" dirty="0" smtClean="0"/>
              <a:t> </a:t>
            </a:r>
            <a:r>
              <a:rPr lang="en-US" dirty="0" err="1" smtClean="0"/>
              <a:t>Peralihan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r>
              <a:rPr lang="en-US" sz="3600" dirty="0" err="1" smtClean="0"/>
              <a:t>Pemenuhan</a:t>
            </a:r>
            <a:r>
              <a:rPr lang="en-US" sz="3600" dirty="0" smtClean="0"/>
              <a:t> </a:t>
            </a:r>
            <a:r>
              <a:rPr lang="en-US" sz="3600" dirty="0" err="1" smtClean="0"/>
              <a:t>kualifikasi</a:t>
            </a:r>
            <a:r>
              <a:rPr lang="en-US" sz="3600" dirty="0" smtClean="0"/>
              <a:t> </a:t>
            </a:r>
            <a:r>
              <a:rPr lang="en-US" sz="3600" dirty="0" err="1" smtClean="0"/>
              <a:t>akademik</a:t>
            </a:r>
            <a:r>
              <a:rPr lang="en-US" sz="3600" dirty="0" smtClean="0"/>
              <a:t> minimal </a:t>
            </a:r>
            <a:r>
              <a:rPr lang="en-US" sz="3600" dirty="0" err="1" smtClean="0"/>
              <a:t>bagi</a:t>
            </a:r>
            <a:r>
              <a:rPr lang="en-US" sz="3600" dirty="0" smtClean="0"/>
              <a:t> </a:t>
            </a:r>
            <a:r>
              <a:rPr lang="en-US" sz="3600" dirty="0" err="1" smtClean="0"/>
              <a:t>dosen</a:t>
            </a:r>
            <a:r>
              <a:rPr lang="en-US" sz="3600" dirty="0" smtClean="0"/>
              <a:t> </a:t>
            </a:r>
            <a:r>
              <a:rPr lang="en-US" sz="3600" dirty="0" err="1" smtClean="0"/>
              <a:t>diberikan</a:t>
            </a:r>
            <a:r>
              <a:rPr lang="en-US" sz="3600" dirty="0" smtClean="0"/>
              <a:t> paling lama 10 </a:t>
            </a:r>
            <a:r>
              <a:rPr lang="en-US" sz="3600" dirty="0" err="1" smtClean="0"/>
              <a:t>tahun</a:t>
            </a:r>
            <a:r>
              <a:rPr lang="en-US" sz="3600" dirty="0" smtClean="0"/>
              <a:t> </a:t>
            </a:r>
            <a:r>
              <a:rPr lang="en-US" sz="3600" dirty="0" err="1" smtClean="0"/>
              <a:t>sejak</a:t>
            </a:r>
            <a:r>
              <a:rPr lang="en-US" sz="3600" dirty="0" smtClean="0"/>
              <a:t> </a:t>
            </a:r>
            <a:r>
              <a:rPr lang="en-US" sz="3600" dirty="0" err="1" smtClean="0"/>
              <a:t>berlakunya</a:t>
            </a:r>
            <a:r>
              <a:rPr lang="en-US" sz="3600" dirty="0" smtClean="0"/>
              <a:t> </a:t>
            </a:r>
            <a:r>
              <a:rPr lang="en-US" sz="3600" dirty="0" err="1" smtClean="0"/>
              <a:t>Undang-Undang</a:t>
            </a:r>
            <a:r>
              <a:rPr lang="en-US" sz="3600" dirty="0" smtClean="0"/>
              <a:t> </a:t>
            </a:r>
            <a:r>
              <a:rPr lang="en-US" sz="3600" dirty="0" err="1" smtClean="0"/>
              <a:t>Nomor</a:t>
            </a:r>
            <a:r>
              <a:rPr lang="en-US" sz="3600" dirty="0" smtClean="0"/>
              <a:t> 14 </a:t>
            </a:r>
            <a:r>
              <a:rPr lang="en-US" sz="3600" dirty="0" err="1" smtClean="0"/>
              <a:t>tahun</a:t>
            </a:r>
            <a:r>
              <a:rPr lang="en-US" sz="3600" dirty="0" smtClean="0"/>
              <a:t> 2005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50996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09740"/>
            <a:ext cx="8229600" cy="5716424"/>
          </a:xfrm>
        </p:spPr>
        <p:txBody>
          <a:bodyPr/>
          <a:lstStyle/>
          <a:p>
            <a:pPr marL="0" indent="0">
              <a:buNone/>
            </a:pPr>
            <a:r>
              <a:rPr lang="en-US" dirty="0" err="1" smtClean="0"/>
              <a:t>Sanksi</a:t>
            </a:r>
            <a:r>
              <a:rPr lang="en-US" dirty="0" smtClean="0"/>
              <a:t> :</a:t>
            </a:r>
          </a:p>
          <a:p>
            <a:pPr marL="0" indent="0">
              <a:buNone/>
            </a:pPr>
            <a:r>
              <a:rPr lang="en-US" dirty="0" err="1" smtClean="0"/>
              <a:t>Bagi</a:t>
            </a:r>
            <a:r>
              <a:rPr lang="en-US" dirty="0" smtClean="0"/>
              <a:t> </a:t>
            </a:r>
            <a:r>
              <a:rPr lang="en-US" dirty="0" err="1" smtClean="0"/>
              <a:t>dosen</a:t>
            </a:r>
            <a:r>
              <a:rPr lang="en-US" dirty="0" smtClean="0"/>
              <a:t> yang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memenuhi</a:t>
            </a:r>
            <a:r>
              <a:rPr lang="en-US" dirty="0" smtClean="0"/>
              <a:t> </a:t>
            </a:r>
            <a:r>
              <a:rPr lang="en-US" dirty="0" err="1" smtClean="0"/>
              <a:t>kualifikasi</a:t>
            </a:r>
            <a:r>
              <a:rPr lang="en-US" dirty="0"/>
              <a:t> </a:t>
            </a:r>
            <a:r>
              <a:rPr lang="en-US" dirty="0" err="1" smtClean="0"/>
              <a:t>akademik</a:t>
            </a:r>
            <a:r>
              <a:rPr lang="en-US" dirty="0" smtClean="0"/>
              <a:t>, </a:t>
            </a:r>
            <a:r>
              <a:rPr lang="en-US" dirty="0" err="1" smtClean="0"/>
              <a:t>kompetensi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sertifikat</a:t>
            </a:r>
            <a:r>
              <a:rPr lang="en-US" dirty="0" smtClean="0"/>
              <a:t> </a:t>
            </a:r>
            <a:r>
              <a:rPr lang="en-US" dirty="0" err="1" smtClean="0"/>
              <a:t>pendidik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jangka</a:t>
            </a:r>
            <a:r>
              <a:rPr lang="en-US" dirty="0" smtClean="0"/>
              <a:t> </a:t>
            </a:r>
            <a:r>
              <a:rPr lang="en-US" dirty="0" err="1" smtClean="0"/>
              <a:t>waktu</a:t>
            </a:r>
            <a:r>
              <a:rPr lang="en-US" dirty="0" smtClean="0"/>
              <a:t> 10 </a:t>
            </a:r>
            <a:r>
              <a:rPr lang="en-US" dirty="0" err="1" smtClean="0"/>
              <a:t>tahun</a:t>
            </a:r>
            <a:r>
              <a:rPr lang="en-US" dirty="0" smtClean="0"/>
              <a:t>:</a:t>
            </a:r>
          </a:p>
          <a:p>
            <a:pPr marL="635000" indent="-635000">
              <a:buAutoNum type="arabicPeriod"/>
            </a:pPr>
            <a:r>
              <a:rPr lang="en-US" dirty="0" err="1" smtClean="0"/>
              <a:t>Dialihtugaskan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pekerjaan</a:t>
            </a:r>
            <a:r>
              <a:rPr lang="en-US" dirty="0" smtClean="0"/>
              <a:t> </a:t>
            </a:r>
            <a:r>
              <a:rPr lang="en-US" dirty="0" err="1" smtClean="0"/>
              <a:t>tenaga</a:t>
            </a:r>
            <a:r>
              <a:rPr lang="en-US" dirty="0" smtClean="0"/>
              <a:t> </a:t>
            </a:r>
            <a:r>
              <a:rPr lang="en-US" dirty="0" err="1" smtClean="0"/>
              <a:t>kependidikan</a:t>
            </a:r>
            <a:endParaRPr lang="en-US" dirty="0" smtClean="0"/>
          </a:p>
          <a:p>
            <a:pPr marL="635000" indent="-635000">
              <a:buAutoNum type="arabicPeriod"/>
            </a:pPr>
            <a:r>
              <a:rPr lang="en-US" dirty="0" err="1" smtClean="0"/>
              <a:t>Diberhentikan</a:t>
            </a:r>
            <a:r>
              <a:rPr lang="en-US" dirty="0" smtClean="0"/>
              <a:t> </a:t>
            </a:r>
            <a:r>
              <a:rPr lang="en-US" dirty="0" err="1" smtClean="0"/>
              <a:t>tunjangan</a:t>
            </a:r>
            <a:r>
              <a:rPr lang="en-US" dirty="0" smtClean="0"/>
              <a:t> </a:t>
            </a:r>
            <a:r>
              <a:rPr lang="en-US" dirty="0" err="1" smtClean="0"/>
              <a:t>fungsional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subsidi</a:t>
            </a:r>
            <a:r>
              <a:rPr lang="en-US" dirty="0" smtClean="0"/>
              <a:t> </a:t>
            </a:r>
            <a:r>
              <a:rPr lang="en-US" dirty="0" err="1" smtClean="0"/>
              <a:t>tunjangan</a:t>
            </a:r>
            <a:r>
              <a:rPr lang="en-US" dirty="0" smtClean="0"/>
              <a:t> </a:t>
            </a:r>
            <a:r>
              <a:rPr lang="en-US" dirty="0" err="1" smtClean="0"/>
              <a:t>fungsional</a:t>
            </a:r>
            <a:endParaRPr lang="en-US" dirty="0" smtClean="0"/>
          </a:p>
          <a:p>
            <a:pPr marL="635000" indent="-635000">
              <a:buAutoNum type="arabicPeriod"/>
            </a:pPr>
            <a:r>
              <a:rPr lang="en-US" dirty="0" err="1" smtClean="0"/>
              <a:t>Diberhentikan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jabatan</a:t>
            </a:r>
            <a:r>
              <a:rPr lang="en-US" dirty="0" smtClean="0"/>
              <a:t> </a:t>
            </a:r>
            <a:r>
              <a:rPr lang="en-US" dirty="0" err="1" smtClean="0"/>
              <a:t>dosen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7155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827605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202</Words>
  <Application>Microsoft Office PowerPoint</Application>
  <PresentationFormat>On-screen Show (4:3)</PresentationFormat>
  <Paragraphs>36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KEWAJIBAN PEMENUHAN PERSYARATAN KUALIFIKASI AKADEMIK MINIMAL BAGI DOSEN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Trisno Zuardi</dc:creator>
  <cp:lastModifiedBy>KEPEGAWAIAN-09</cp:lastModifiedBy>
  <cp:revision>4</cp:revision>
  <dcterms:created xsi:type="dcterms:W3CDTF">2014-11-01T01:16:56Z</dcterms:created>
  <dcterms:modified xsi:type="dcterms:W3CDTF">2014-11-02T23:40:23Z</dcterms:modified>
</cp:coreProperties>
</file>